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57" r:id="rId4"/>
    <p:sldId id="277" r:id="rId5"/>
    <p:sldId id="278" r:id="rId6"/>
    <p:sldId id="258" r:id="rId7"/>
    <p:sldId id="272" r:id="rId8"/>
    <p:sldId id="268" r:id="rId9"/>
    <p:sldId id="261" r:id="rId10"/>
    <p:sldId id="262" r:id="rId11"/>
    <p:sldId id="264" r:id="rId12"/>
    <p:sldId id="265" r:id="rId13"/>
    <p:sldId id="263" r:id="rId14"/>
    <p:sldId id="276" r:id="rId15"/>
    <p:sldId id="260" r:id="rId16"/>
    <p:sldId id="269" r:id="rId17"/>
    <p:sldId id="270" r:id="rId18"/>
    <p:sldId id="271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AE024-6F0A-489F-9D58-E907EDF31B4A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AA627-CAE0-4AF8-941D-A7E7697B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7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BCF, binary call format; BEAST, Bayesian evolutionary analysis by sampling trees; BWA, Burrows–Wheeler aligner;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GAIIx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, Genome Analyzer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IIx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; GARLI, genetic algorithm for rapid likelihood inference; GS FLX, genome sequencer FLX; NCBI, National Center for Biotechnology Information; PGAAP, prokaryotic genomes automatic annotation pipeline; PGM, personal genome machine;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PhyML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, phylogenetic estimation using maximum likelihood;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RAxML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, randomized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axelerated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maximum likelihood; SAM, sequence alignment/map; SNP, single-nucleotide polymorphism; SSAHA, sequence search and alignment by hashing algorithm; WGS, whole-genome sequencing.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BCF, binary call format; BEAST, Bayesian evolutionary analysis by sampling trees; BWA, Burrows–Wheeler aligner;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GAIIx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, Genome Analyzer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IIx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; GARLI, genetic algorithm for rapid likelihood inference; GS FLX, genome sequencer FLX; NCBI, National Center for Biotechnology Information; PGAAP, prokaryotic genomes automatic annotation pipeline; PGM, personal genome machine;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PhyML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, phylogenetic estimation using maximum likelihood;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RAxML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, randomized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axelerated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maximum likelihood; SAM, sequence alignment/map; SNP, single-nucleotide polymorphism; SSAHA, sequence search and alignment by hashing algorithm; WGS, whole-genome sequencing.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8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AABE-4901-3D2C-B293-D4AB7613A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48E02-0CB8-3325-DFC4-139E1A90B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85F4C-6662-8C05-124D-29AF31E8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357B-A351-9E14-F27E-D7448341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2B96D-83A5-F694-3472-26AE03CB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7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77AC-467E-DABC-B901-B4F6ED9A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10DCE-DD4E-9098-B15C-F9B6B171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D7D4B-E4A9-266B-A6DB-11B3B29B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15DAF-E460-834B-940C-F2F9F890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A4A47-6E93-8564-7D6B-1149492C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70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93D873-56CC-F603-E41A-89F3E1910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363D8-762B-4286-E886-5EEA1C277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CD62-FC67-4D53-E3A9-A603E7B4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6ABD7-FFB5-0EFB-92D0-54986E6E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904E8-AD18-B229-2CF5-63B22D91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F728-0071-7840-BD75-701A4118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C865-B27F-117D-BC2A-C83C30DC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14DAC-FD0A-45FA-52F8-BEE1F113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BBC7-C277-BED0-4EEF-7FD2672E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8C7B4-117F-2F7D-F186-BD55044D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6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51A3-1943-D3CF-7312-A6F95269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59B2F-3490-63B6-9463-70C1A838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1BEE4-E552-24A3-4A3C-DA9A359E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D004-9947-1958-C52C-2FEA9004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A20DA-1813-7E9E-212B-946FE10E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2E0E-57CE-D6A5-BE82-43528617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F040-EA63-29EA-6AC2-2EF294ACD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86915-30CD-3AE6-C9C6-E7C470168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26784-32C7-8480-6FC5-5C7BAAEE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5F2EC-14F2-00CE-37E9-CCD39C9E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74C26-BE9C-27AA-D971-5AAF679A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4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8EB-45C4-8379-BB6C-4BA8D15A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D7F24-CE12-9FC9-A9EC-A1B0A8E45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2A54A-66EB-820B-0B17-5FB91FDC1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E2629-DB3E-3B28-940D-8718B3837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A1C15-2C38-781F-400A-995D3DA0C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AB553-AD63-1182-711E-B7FEC350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6B5E3-B742-3D09-FB91-C7A74953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26362-6811-5E1B-1727-BFC673C2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1D3D-CBB3-FC0F-1622-1153EDD5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92848-3717-46A4-4B51-FD80D859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2D1BB-1033-ED71-8A66-AC9DB1A08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3A89-4750-3406-22D1-A77E65F9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1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68ABA-EAD7-BC0A-5DB6-CC53CFB3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7F217-C9FF-CA3F-6F06-7B27BF07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6FFB1-78E9-E079-730C-3D9B01D2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9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648A-9DC4-CF12-E6F3-82DF5EAB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9406B-FCB2-F04D-B345-2DF8E032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4AD7F-2215-A367-29DD-A0E8B1645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C699-0CDD-EC93-F7E9-A21C6BC7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FF508-0466-FEE3-7584-E43E8A8D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6DA14-6CD2-2AE6-496E-D4BB323D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3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C8C8-BA9E-568C-8577-B01ED697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F5B2C-C9B8-D692-13B0-A5A8ED519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566D8-C487-D296-066B-D63DEF091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AF852-549E-7BF4-3A66-DE855563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D83A1-3DBD-C89D-5C3F-72A543C7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BC783-8102-C3C9-A86C-A3094C13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3B201-FFC7-7F22-2421-BAA535D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9E50E-7853-178F-DAF6-B2BA50273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B1B7-1FD7-E1E2-939A-EC90BA4A1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72D4-8A95-4D41-A352-2C701F19FF4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40778-ED78-897F-5ED7-DBF9AA559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97223-7C87-A771-4A6F-8ED02155F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sbj.2021.11.02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2A30-73F6-49E9-AC68-0A81E7230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3808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Microbial Genome and Microbiome Analysis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5C4D9-47E9-4951-4211-DA4C2C062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31228"/>
            <a:ext cx="9144000" cy="966019"/>
          </a:xfrm>
        </p:spPr>
        <p:txBody>
          <a:bodyPr/>
          <a:lstStyle/>
          <a:p>
            <a:r>
              <a:rPr lang="en-US" dirty="0"/>
              <a:t>Phuc </a:t>
            </a:r>
            <a:r>
              <a:rPr lang="en-US" dirty="0" err="1"/>
              <a:t>Loi</a:t>
            </a:r>
            <a:r>
              <a:rPr lang="en-US" dirty="0"/>
              <a:t> Luu, PhD</a:t>
            </a:r>
          </a:p>
          <a:p>
            <a:r>
              <a:rPr lang="en-US" dirty="0"/>
              <a:t>Luu.p.loi@googlemail.com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42D3C-EB07-2E67-E83E-C1F939B6F203}"/>
              </a:ext>
            </a:extLst>
          </p:cNvPr>
          <p:cNvSpPr txBox="1"/>
          <p:nvPr/>
        </p:nvSpPr>
        <p:spPr>
          <a:xfrm>
            <a:off x="3046771" y="860753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339430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949C8E30-8597-A178-33BD-BC96141A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62232"/>
            <a:ext cx="8178527" cy="66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A4F4C-DC5D-6130-C4D3-BCB2361914E9}"/>
              </a:ext>
            </a:extLst>
          </p:cNvPr>
          <p:cNvSpPr txBox="1"/>
          <p:nvPr/>
        </p:nvSpPr>
        <p:spPr>
          <a:xfrm>
            <a:off x="9179641" y="505034"/>
            <a:ext cx="27075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summary of the proposed workflow is shown for bacterial whole-genome sequencing (WGS)-based molecular diagnostics (</a:t>
            </a:r>
            <a:r>
              <a:rPr lang="en-US" b="1" dirty="0" err="1"/>
              <a:t>MDx</a:t>
            </a:r>
            <a:r>
              <a:rPr lang="en-US" b="1" dirty="0"/>
              <a:t>)</a:t>
            </a:r>
            <a:r>
              <a:rPr lang="en-US" dirty="0"/>
              <a:t>, which uses benchtop sequencing for decentralized sequence generation, as well as the cloud for both central data storage and remote data processing. Double-headed arrows indicate that the central data repository and reference database are constantly updated on the basis of new analysis results.</a:t>
            </a:r>
          </a:p>
        </p:txBody>
      </p:sp>
    </p:spTree>
    <p:extLst>
      <p:ext uri="{BB962C8B-B14F-4D97-AF65-F5344CB8AC3E}">
        <p14:creationId xmlns:p14="http://schemas.microsoft.com/office/powerpoint/2010/main" val="2476464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4E0D792-E61C-90D6-4168-7C8A88439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5" t="1290" r="3085" b="52904"/>
          <a:stretch/>
        </p:blipFill>
        <p:spPr bwMode="auto">
          <a:xfrm>
            <a:off x="192344" y="654969"/>
            <a:ext cx="7983793" cy="61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18AE06-A6C7-0EAA-F5DF-51046A5DD186}"/>
              </a:ext>
            </a:extLst>
          </p:cNvPr>
          <p:cNvSpPr/>
          <p:nvPr/>
        </p:nvSpPr>
        <p:spPr>
          <a:xfrm>
            <a:off x="5251539" y="675842"/>
            <a:ext cx="3392129" cy="12093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A0CB5-6F5D-AA16-E513-16F476EE65FB}"/>
              </a:ext>
            </a:extLst>
          </p:cNvPr>
          <p:cNvSpPr txBox="1"/>
          <p:nvPr/>
        </p:nvSpPr>
        <p:spPr>
          <a:xfrm>
            <a:off x="293354" y="91067"/>
            <a:ext cx="6002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Bioinformatic Upstream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07F80-23CA-9359-92C3-92E07567632D}"/>
              </a:ext>
            </a:extLst>
          </p:cNvPr>
          <p:cNvSpPr txBox="1"/>
          <p:nvPr/>
        </p:nvSpPr>
        <p:spPr>
          <a:xfrm>
            <a:off x="8176137" y="6289879"/>
            <a:ext cx="3823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10.3390/microorganisms11071769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CA6D3-0996-7C32-80EE-8398FFC46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42" y="383454"/>
            <a:ext cx="5670104" cy="307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91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9A0CB5-6F5D-AA16-E513-16F476EE65FB}"/>
              </a:ext>
            </a:extLst>
          </p:cNvPr>
          <p:cNvSpPr txBox="1"/>
          <p:nvPr/>
        </p:nvSpPr>
        <p:spPr>
          <a:xfrm>
            <a:off x="293353" y="91067"/>
            <a:ext cx="713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Bioinformatic Downstream analysis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29A3436-81BA-0873-6D18-A6D00F93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47098" r="3083" b="1327"/>
          <a:stretch/>
        </p:blipFill>
        <p:spPr bwMode="auto">
          <a:xfrm>
            <a:off x="486927" y="893848"/>
            <a:ext cx="7139833" cy="57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6ECFCE-FC88-EC1C-03DD-E00B96F88F3E}"/>
              </a:ext>
            </a:extLst>
          </p:cNvPr>
          <p:cNvSpPr txBox="1"/>
          <p:nvPr/>
        </p:nvSpPr>
        <p:spPr>
          <a:xfrm>
            <a:off x="5227174" y="6396984"/>
            <a:ext cx="3823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10.3390/microorganisms11071769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DC65177-F790-AC9A-B60C-A64813982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3550" r="20161" b="2901"/>
          <a:stretch/>
        </p:blipFill>
        <p:spPr bwMode="auto">
          <a:xfrm>
            <a:off x="8325464" y="502062"/>
            <a:ext cx="3111909" cy="20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685E8-0346-BB2E-28FA-2C7FDE968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25" y="3121981"/>
            <a:ext cx="2399586" cy="3352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0C7F4-E567-6598-D506-788C67A9424D}"/>
              </a:ext>
            </a:extLst>
          </p:cNvPr>
          <p:cNvSpPr txBox="1"/>
          <p:nvPr/>
        </p:nvSpPr>
        <p:spPr>
          <a:xfrm>
            <a:off x="8325463" y="121654"/>
            <a:ext cx="311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SNP calling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D062-BCEE-10AB-558C-1F649D663E34}"/>
              </a:ext>
            </a:extLst>
          </p:cNvPr>
          <p:cNvSpPr txBox="1"/>
          <p:nvPr/>
        </p:nvSpPr>
        <p:spPr>
          <a:xfrm>
            <a:off x="8182895" y="2752649"/>
            <a:ext cx="311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Phylogeny tree predicting</a:t>
            </a:r>
          </a:p>
        </p:txBody>
      </p:sp>
    </p:spTree>
    <p:extLst>
      <p:ext uri="{BB962C8B-B14F-4D97-AF65-F5344CB8AC3E}">
        <p14:creationId xmlns:p14="http://schemas.microsoft.com/office/powerpoint/2010/main" val="153414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71" y="365125"/>
            <a:ext cx="10707329" cy="69675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Methods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2873F7-9F1F-7501-225E-285271E2C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5461"/>
              </p:ext>
            </p:extLst>
          </p:nvPr>
        </p:nvGraphicFramePr>
        <p:xfrm>
          <a:off x="646471" y="1220941"/>
          <a:ext cx="10899057" cy="503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840">
                  <a:extLst>
                    <a:ext uri="{9D8B030D-6E8A-4147-A177-3AD203B41FA5}">
                      <a16:colId xmlns:a16="http://schemas.microsoft.com/office/drawing/2014/main" val="1056190734"/>
                    </a:ext>
                  </a:extLst>
                </a:gridCol>
                <a:gridCol w="1881347">
                  <a:extLst>
                    <a:ext uri="{9D8B030D-6E8A-4147-A177-3AD203B41FA5}">
                      <a16:colId xmlns:a16="http://schemas.microsoft.com/office/drawing/2014/main" val="2515348461"/>
                    </a:ext>
                  </a:extLst>
                </a:gridCol>
                <a:gridCol w="1109005">
                  <a:extLst>
                    <a:ext uri="{9D8B030D-6E8A-4147-A177-3AD203B41FA5}">
                      <a16:colId xmlns:a16="http://schemas.microsoft.com/office/drawing/2014/main" val="2866314796"/>
                    </a:ext>
                  </a:extLst>
                </a:gridCol>
                <a:gridCol w="1267433">
                  <a:extLst>
                    <a:ext uri="{9D8B030D-6E8A-4147-A177-3AD203B41FA5}">
                      <a16:colId xmlns:a16="http://schemas.microsoft.com/office/drawing/2014/main" val="1292783246"/>
                    </a:ext>
                  </a:extLst>
                </a:gridCol>
                <a:gridCol w="1556975">
                  <a:extLst>
                    <a:ext uri="{9D8B030D-6E8A-4147-A177-3AD203B41FA5}">
                      <a16:colId xmlns:a16="http://schemas.microsoft.com/office/drawing/2014/main" val="786776673"/>
                    </a:ext>
                  </a:extLst>
                </a:gridCol>
                <a:gridCol w="2433070">
                  <a:extLst>
                    <a:ext uri="{9D8B030D-6E8A-4147-A177-3AD203B41FA5}">
                      <a16:colId xmlns:a16="http://schemas.microsoft.com/office/drawing/2014/main" val="1225089009"/>
                    </a:ext>
                  </a:extLst>
                </a:gridCol>
                <a:gridCol w="2164387">
                  <a:extLst>
                    <a:ext uri="{9D8B030D-6E8A-4147-A177-3AD203B41FA5}">
                      <a16:colId xmlns:a16="http://schemas.microsoft.com/office/drawing/2014/main" val="3470247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Sequencing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mapping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Variant</a:t>
                      </a:r>
                    </a:p>
                    <a:p>
                      <a:r>
                        <a:rPr lang="en-US" dirty="0"/>
                        <a:t>calling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 novo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assembly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phylogenetic tree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8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Illumina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GAIIx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BWA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SplitsTree4,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PhyML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BEAST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8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454 GS FLX, Illumina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HiSeq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Ion Torrent PGM and Pacific Biosciences RS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AMOS assembly, assembler ALLORA, minimus2 and BLASTR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Glimmer, </a:t>
                      </a:r>
                      <a:r>
                        <a:rPr lang="en-US" dirty="0" err="1"/>
                        <a:t>GeneMarkS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BLASTp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InterProScan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SignalP</a:t>
                      </a:r>
                      <a:r>
                        <a:rPr lang="en-US" dirty="0"/>
                        <a:t> and VFDB virulence factor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Mugsy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MUMmer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SeqAn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Gblocks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RAxML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9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454 GS FLX and Illumina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GAIIx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Bowtie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Velvet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Newbler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9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454 GS FLX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Newbler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NCBI PGAAP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3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Illumina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RAxML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66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Illumina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MiSeq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BWA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Ray Meta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Bowtie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Metaphlan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000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50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71" y="365125"/>
            <a:ext cx="10707329" cy="69675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Metagenomics/ Microbiome</a:t>
            </a:r>
            <a:endParaRPr lang="en-US" dirty="0"/>
          </a:p>
        </p:txBody>
      </p:sp>
      <p:pic>
        <p:nvPicPr>
          <p:cNvPr id="8194" name="Picture 2" descr="A Guide To Next-Generation Shotgun Sequencing In Metagenomics: Technique,  Advantages and Challenges – Genetic Education">
            <a:extLst>
              <a:ext uri="{FF2B5EF4-FFF2-40B4-BE49-F238E27FC236}">
                <a16:creationId xmlns:a16="http://schemas.microsoft.com/office/drawing/2014/main" id="{1E3C91B0-8C3C-67AC-8551-DE9AEEA332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37" y="1383173"/>
            <a:ext cx="60435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11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7481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 Microbial Genome to Microbiome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CCE9C-39FD-749F-DBF8-BF9F7DF6F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6418" y="1713906"/>
            <a:ext cx="950637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7A904-2C47-1670-8B7B-074619ADC3A0}"/>
              </a:ext>
            </a:extLst>
          </p:cNvPr>
          <p:cNvSpPr txBox="1"/>
          <p:nvPr/>
        </p:nvSpPr>
        <p:spPr>
          <a:xfrm>
            <a:off x="1839862" y="6466545"/>
            <a:ext cx="8646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https://img.jgi.doe.gov/cgi-bin/m/main.cgi?section=IMGContent&amp;page=contentHistory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05590-2EAD-013A-6899-E6F1DF0C46A7}"/>
              </a:ext>
            </a:extLst>
          </p:cNvPr>
          <p:cNvSpPr txBox="1"/>
          <p:nvPr/>
        </p:nvSpPr>
        <p:spPr>
          <a:xfrm>
            <a:off x="284807" y="2566847"/>
            <a:ext cx="15626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T</a:t>
            </a:r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he number </a:t>
            </a:r>
          </a:p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of genomes </a:t>
            </a:r>
          </a:p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 IMG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954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138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Microbiome Analysis: study of microbiota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F89926-B1C3-C41C-9D8A-2CAC24B44D1B}"/>
              </a:ext>
            </a:extLst>
          </p:cNvPr>
          <p:cNvSpPr/>
          <p:nvPr/>
        </p:nvSpPr>
        <p:spPr>
          <a:xfrm>
            <a:off x="1445340" y="1088822"/>
            <a:ext cx="2979175" cy="5604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Biological sample collection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11D249A-DC37-0999-D766-BA5A78C9F4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47234" y="1032275"/>
            <a:ext cx="5074982" cy="5512534"/>
          </a:xfrm>
          <a:prstGeom prst="bentConnector5">
            <a:avLst>
              <a:gd name="adj1" fmla="val -4504"/>
              <a:gd name="adj2" fmla="val 52371"/>
              <a:gd name="adj3" fmla="val 104504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BB7E7-CFF7-4979-E6F1-6EB01384839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928458" y="1649261"/>
            <a:ext cx="6470" cy="4434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466728A-3ABC-0C54-F117-70F13536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70" y="2092735"/>
            <a:ext cx="3686975" cy="4397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863FB3-8592-5265-F13E-8216459D9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15" y="1277989"/>
            <a:ext cx="3078535" cy="5208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09D9C9-56A0-55A6-058F-E118E4949489}"/>
              </a:ext>
            </a:extLst>
          </p:cNvPr>
          <p:cNvSpPr txBox="1"/>
          <p:nvPr/>
        </p:nvSpPr>
        <p:spPr>
          <a:xfrm>
            <a:off x="9312377" y="6426196"/>
            <a:ext cx="287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10.1016/j.csbj.2021.11.028</a:t>
            </a:r>
          </a:p>
        </p:txBody>
      </p:sp>
    </p:spTree>
    <p:extLst>
      <p:ext uri="{BB962C8B-B14F-4D97-AF65-F5344CB8AC3E}">
        <p14:creationId xmlns:p14="http://schemas.microsoft.com/office/powerpoint/2010/main" val="2422332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138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Microbial Genome vs Microbiome Analysis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5D669-CAD6-48CB-A2E8-EE1665B4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30" y="1404682"/>
            <a:ext cx="5686024" cy="4656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99BD4-783D-B528-D2CA-0147AFE8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1" y="988141"/>
            <a:ext cx="5903609" cy="384574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52DC54-79BD-4631-BFFA-52768B39E003}"/>
              </a:ext>
            </a:extLst>
          </p:cNvPr>
          <p:cNvSpPr/>
          <p:nvPr/>
        </p:nvSpPr>
        <p:spPr>
          <a:xfrm>
            <a:off x="5308090" y="5058695"/>
            <a:ext cx="963561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9080-0620-2A89-67DB-DE1AB1853885}"/>
              </a:ext>
            </a:extLst>
          </p:cNvPr>
          <p:cNvSpPr txBox="1"/>
          <p:nvPr/>
        </p:nvSpPr>
        <p:spPr>
          <a:xfrm>
            <a:off x="303672" y="6241530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10.1016/j.csbj.2021.11.028</a:t>
            </a:r>
          </a:p>
        </p:txBody>
      </p:sp>
    </p:spTree>
    <p:extLst>
      <p:ext uri="{BB962C8B-B14F-4D97-AF65-F5344CB8AC3E}">
        <p14:creationId xmlns:p14="http://schemas.microsoft.com/office/powerpoint/2010/main" val="261424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138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Shotgun Microbiome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F6473-ED29-7749-81E4-5D936A10E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4" y="1404682"/>
            <a:ext cx="5636601" cy="4232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CF106-E9BB-DADA-DB7F-FDCA9EB10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5"/>
          <a:stretch/>
        </p:blipFill>
        <p:spPr>
          <a:xfrm>
            <a:off x="6046246" y="1578078"/>
            <a:ext cx="5895580" cy="44245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C4340E-3F20-3069-9742-F7D4FF161FBA}"/>
              </a:ext>
            </a:extLst>
          </p:cNvPr>
          <p:cNvSpPr txBox="1"/>
          <p:nvPr/>
        </p:nvSpPr>
        <p:spPr>
          <a:xfrm>
            <a:off x="250174" y="6241530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10.1016/j.csbj.2021.11.028</a:t>
            </a:r>
          </a:p>
        </p:txBody>
      </p:sp>
    </p:spTree>
    <p:extLst>
      <p:ext uri="{BB962C8B-B14F-4D97-AF65-F5344CB8AC3E}">
        <p14:creationId xmlns:p14="http://schemas.microsoft.com/office/powerpoint/2010/main" val="31569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138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Target vs Shotgun Microbiome Analysis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340E-3F20-3069-9742-F7D4FF161FBA}"/>
              </a:ext>
            </a:extLst>
          </p:cNvPr>
          <p:cNvSpPr txBox="1"/>
          <p:nvPr/>
        </p:nvSpPr>
        <p:spPr>
          <a:xfrm>
            <a:off x="200534" y="634582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10.1186/1471-2164-12-S2-S4</a:t>
            </a:r>
          </a:p>
        </p:txBody>
      </p:sp>
      <p:pic>
        <p:nvPicPr>
          <p:cNvPr id="7170" name="Picture 2" descr="General overview of 16S rRNA gene NGS and shotgun metagenomics methods....  | Download Scientific Diagram">
            <a:extLst>
              <a:ext uri="{FF2B5EF4-FFF2-40B4-BE49-F238E27FC236}">
                <a16:creationId xmlns:a16="http://schemas.microsoft.com/office/drawing/2014/main" id="{C4836573-A8DF-A7AD-93AA-065A6AE9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992" y="1317140"/>
            <a:ext cx="5396480" cy="464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stimating taxonomic profiles using 16S rRNA targeted sequencing or... |  Download Scientific Diagram">
            <a:extLst>
              <a:ext uri="{FF2B5EF4-FFF2-40B4-BE49-F238E27FC236}">
                <a16:creationId xmlns:a16="http://schemas.microsoft.com/office/drawing/2014/main" id="{0202D7C2-0B8C-7EF7-730C-98C939AE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01" y="1135625"/>
            <a:ext cx="3967193" cy="49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30A4C-AABC-E073-7CC8-1BE709DBE354}"/>
              </a:ext>
            </a:extLst>
          </p:cNvPr>
          <p:cNvSpPr txBox="1"/>
          <p:nvPr/>
        </p:nvSpPr>
        <p:spPr>
          <a:xfrm>
            <a:off x="8137424" y="6283245"/>
            <a:ext cx="3558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10.1007/s10096-019-03520-3</a:t>
            </a:r>
          </a:p>
        </p:txBody>
      </p:sp>
    </p:spTree>
    <p:extLst>
      <p:ext uri="{BB962C8B-B14F-4D97-AF65-F5344CB8AC3E}">
        <p14:creationId xmlns:p14="http://schemas.microsoft.com/office/powerpoint/2010/main" val="199543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n image of 1 person and text that says &quot;Khóa hoc Sinh Học 2024 mừng MICROBIAL CTAAAGATGATCTTTAG TCTTTAGTCCOGGTTG From Microbiology TAATACCAACCGGGA GENOME NGACTAAAGTCCCAC ANALYSIS AAATO ANALYSIS GTGAI to Computation nhichi MICROBIAL GENOME &amp; MICROBIOME ANALYSIS dun khóa phán tích da ghiep jlbng ynham ORMAT ICSI từng đếnv thânminh, ki-ưng Dừng ngar ngài, AAATAATAGAAAA TATTACTTAA AATAAA khóa Thông tin khôa học 8:00 -9:30 PM Thursday &amp; Sunday 19/05/2024 22/08/2024 tuar 19.05.2024- 22.08.2024 With EXAM And Online &amp; Free Contactus: us: AdvancadVnPathainformarica Advanced hioinformaries.mgma@gmail.com Course TS. học hà PROJECTS Email cá quaemail Email khóa học: emai I.com link ยนบี học&quot;">
            <a:extLst>
              <a:ext uri="{FF2B5EF4-FFF2-40B4-BE49-F238E27FC236}">
                <a16:creationId xmlns:a16="http://schemas.microsoft.com/office/drawing/2014/main" id="{BEA0062D-5B8A-613A-C908-60C1062C82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91" y="218051"/>
            <a:ext cx="9084699" cy="642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773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04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What we will learn from the course?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A4AC-AC40-4DFF-07A7-DF771E301451}"/>
              </a:ext>
            </a:extLst>
          </p:cNvPr>
          <p:cNvSpPr txBox="1"/>
          <p:nvPr/>
        </p:nvSpPr>
        <p:spPr>
          <a:xfrm>
            <a:off x="943899" y="1356338"/>
            <a:ext cx="103066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3200" dirty="0"/>
              <a:t>Install and use Ubuntu OS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Master programming language (Bash and R), Linux command line, and some bioinformatic tools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Manipulate Next Generation Sequencing data of WGS and Metagenomics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Plot a read-for-publication figures and statistical analysis for a manuscript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Downstream analysis of WGS and Metagenomic data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Read a publication of WGS and Metagenomics</a:t>
            </a:r>
          </a:p>
          <a:p>
            <a:pPr marL="342900" indent="-342900" algn="just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2056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3C7F-2453-EC56-04F5-DB734C3B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Thank you for your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78C2-6A29-F62C-A6CC-239E84513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7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E7A2-108F-36F8-2E0B-D2E57566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D125-3641-5EED-E2CE-02B26B78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Teams help US!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Some terms and concepts of Microbial Genome and Microbiome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What we will learn from the course?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1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1755" y="453868"/>
            <a:ext cx="12618720" cy="449111"/>
          </a:xfr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 t="2061" r="15436" b="20551"/>
          <a:stretch/>
        </p:blipFill>
        <p:spPr>
          <a:xfrm>
            <a:off x="732607" y="1602971"/>
            <a:ext cx="1145319" cy="1205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253" y="2895576"/>
            <a:ext cx="204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Khải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nguyenkhai12330@gmail.com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9106" r="12178" b="14228"/>
          <a:stretch/>
        </p:blipFill>
        <p:spPr>
          <a:xfrm>
            <a:off x="2323140" y="1589799"/>
            <a:ext cx="1120376" cy="1250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2108" y="2895576"/>
            <a:ext cx="165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hagiahuy311@gmail.com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3" t="16357" r="2287" b="15876"/>
          <a:stretch/>
        </p:blipFill>
        <p:spPr>
          <a:xfrm>
            <a:off x="3888730" y="1580381"/>
            <a:ext cx="1180530" cy="12462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37463" y="2890613"/>
            <a:ext cx="163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Sơn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hoangsonltt710@gmail.com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26" b="16567"/>
          <a:stretch/>
        </p:blipFill>
        <p:spPr>
          <a:xfrm>
            <a:off x="5469027" y="1356182"/>
            <a:ext cx="1204323" cy="14860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78799" y="2887737"/>
            <a:ext cx="167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hophuquy0944@gmail.com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4101" t="12224" r="19451" b="6602"/>
          <a:stretch/>
        </p:blipFill>
        <p:spPr>
          <a:xfrm>
            <a:off x="7086577" y="1456004"/>
            <a:ext cx="1230169" cy="1383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46251" y="2865354"/>
            <a:ext cx="14454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Minh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ducminhnguyenle30091996@gmail.com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94" y="1430099"/>
            <a:ext cx="1166723" cy="143525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599541" y="2895576"/>
            <a:ext cx="1381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Quỳnh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endParaRPr lang="en-US" sz="9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Lucianhu@gmail.com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562" y="3534669"/>
            <a:ext cx="1268832" cy="1359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6340" y="4932077"/>
            <a:ext cx="16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khuongduying@gmail.com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hú Ngô Đạ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67" y="3514688"/>
            <a:ext cx="1369824" cy="143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57355" y="4931633"/>
            <a:ext cx="162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Ngô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phudaingobio@gmail.com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Duy-Thanh Nguyen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53"/>
          <a:stretch/>
        </p:blipFill>
        <p:spPr bwMode="auto">
          <a:xfrm>
            <a:off x="4520700" y="3514688"/>
            <a:ext cx="1244973" cy="13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13877" y="4915791"/>
            <a:ext cx="172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duythanh200620@gmail.com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Lan Nguye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61" y="3534669"/>
            <a:ext cx="1194580" cy="134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84085" y="4925859"/>
            <a:ext cx="184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Lan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nguyenlethuylan02@gmail.com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Tran Thi My Qui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5" t="38785" r="18119" b="517"/>
          <a:stretch/>
        </p:blipFill>
        <p:spPr bwMode="auto">
          <a:xfrm>
            <a:off x="10303638" y="1433621"/>
            <a:ext cx="1211382" cy="14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0262737" y="2895576"/>
            <a:ext cx="1407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Quí</a:t>
            </a:r>
            <a:endParaRPr lang="en-US" sz="9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ttmqui1912@gmail.com</a:t>
            </a:r>
            <a:endParaRPr lang="en-US" sz="9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Phạm Văn Qua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85" y="3514688"/>
            <a:ext cx="1296769" cy="139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829390" y="4949600"/>
            <a:ext cx="163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quanpham0512@gmail.com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4"/>
          <a:srcRect r="8913"/>
          <a:stretch/>
        </p:blipFill>
        <p:spPr>
          <a:xfrm>
            <a:off x="9980827" y="3494607"/>
            <a:ext cx="1231991" cy="136265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698237" y="4935571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i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Trịnh</a:t>
            </a:r>
            <a:r>
              <a:rPr lang="en-US" sz="9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i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9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i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Khang</a:t>
            </a:r>
            <a:endParaRPr lang="en-US" sz="900" b="1" i="0" dirty="0">
              <a:solidFill>
                <a:srgbClr val="1F1F1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0" i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duykhang.trinh1308@gmail.com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05121" y="5798093"/>
            <a:ext cx="2066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Bùi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minhtritran21062001@gmail.com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/>
          <a:srcRect l="13862" t="5033" r="18642" b="43072"/>
          <a:stretch/>
        </p:blipFill>
        <p:spPr>
          <a:xfrm flipH="1">
            <a:off x="2323140" y="5369370"/>
            <a:ext cx="1363907" cy="139821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701661" y="5831974"/>
            <a:ext cx="227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Ái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nguyenthimyai04122016@gmail.com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t="24468" r="10331" b="22611"/>
          <a:stretch/>
        </p:blipFill>
        <p:spPr>
          <a:xfrm>
            <a:off x="6264417" y="5378566"/>
            <a:ext cx="1285908" cy="14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6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3" r="746" b="19869"/>
          <a:stretch/>
        </p:blipFill>
        <p:spPr>
          <a:xfrm>
            <a:off x="2368262" y="1492610"/>
            <a:ext cx="1602606" cy="1725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4542" r="9769" b="4238"/>
          <a:stretch/>
        </p:blipFill>
        <p:spPr>
          <a:xfrm>
            <a:off x="7703882" y="1360578"/>
            <a:ext cx="1601801" cy="1857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8691" y="3280353"/>
            <a:ext cx="277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vanhohoangkim@gmail.com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3883" y="3321253"/>
            <a:ext cx="3101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Lê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quanglequang2003@gmail.com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545" t="4637" r="6134"/>
          <a:stretch/>
        </p:blipFill>
        <p:spPr>
          <a:xfrm>
            <a:off x="4852084" y="3981600"/>
            <a:ext cx="1838227" cy="1932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27429" y="6048797"/>
            <a:ext cx="3571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Khôi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Uyên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uyenhuynhkhoiminh.1.1@gmail.com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-182879" y="504059"/>
            <a:ext cx="12618720" cy="449111"/>
          </a:xfr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HẬU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3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06" y="365125"/>
            <a:ext cx="11510224" cy="932733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Some terms and concepts of Microbial Genome and Microbiome</a:t>
            </a:r>
          </a:p>
        </p:txBody>
      </p:sp>
      <p:pic>
        <p:nvPicPr>
          <p:cNvPr id="6146" name="Picture 2" descr="Microbial Genome - an overview | ScienceDirect Topics">
            <a:extLst>
              <a:ext uri="{FF2B5EF4-FFF2-40B4-BE49-F238E27FC236}">
                <a16:creationId xmlns:a16="http://schemas.microsoft.com/office/drawing/2014/main" id="{0E691879-E7C8-89EB-F781-F298FD70E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5"/>
          <a:stretch/>
        </p:blipFill>
        <p:spPr bwMode="auto">
          <a:xfrm>
            <a:off x="5894438" y="1744338"/>
            <a:ext cx="6013992" cy="43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bial Genome - an overview | ScienceDirect Topics">
            <a:extLst>
              <a:ext uri="{FF2B5EF4-FFF2-40B4-BE49-F238E27FC236}">
                <a16:creationId xmlns:a16="http://schemas.microsoft.com/office/drawing/2014/main" id="{9FE7C3F9-D69D-D2AF-6DAC-DE8579B38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29"/>
          <a:stretch/>
        </p:blipFill>
        <p:spPr bwMode="auto">
          <a:xfrm>
            <a:off x="283570" y="1815727"/>
            <a:ext cx="5260874" cy="41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303456-6A5B-D7D1-A56D-E248C569D89B}"/>
              </a:ext>
            </a:extLst>
          </p:cNvPr>
          <p:cNvSpPr txBox="1"/>
          <p:nvPr/>
        </p:nvSpPr>
        <p:spPr>
          <a:xfrm>
            <a:off x="283570" y="6431373"/>
            <a:ext cx="8859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https://www.sciencedirect.com/topics/medicine-and-dentistry/microbial-genome</a:t>
            </a:r>
          </a:p>
        </p:txBody>
      </p:sp>
    </p:spTree>
    <p:extLst>
      <p:ext uri="{BB962C8B-B14F-4D97-AF65-F5344CB8AC3E}">
        <p14:creationId xmlns:p14="http://schemas.microsoft.com/office/powerpoint/2010/main" val="36413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Microbial Genome Analysis: study one isolate at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once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46DDFB-465B-9416-CCB1-61D517D87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9608"/>
            <a:ext cx="10515600" cy="2934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46506-D3BE-6F71-45EE-A0142209F7BC}"/>
              </a:ext>
            </a:extLst>
          </p:cNvPr>
          <p:cNvSpPr txBox="1"/>
          <p:nvPr/>
        </p:nvSpPr>
        <p:spPr>
          <a:xfrm>
            <a:off x="838200" y="5371181"/>
            <a:ext cx="391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Culture microbe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E928A-CA41-62BA-54B1-11CEE2B16A00}"/>
              </a:ext>
            </a:extLst>
          </p:cNvPr>
          <p:cNvSpPr txBox="1"/>
          <p:nvPr/>
        </p:nvSpPr>
        <p:spPr>
          <a:xfrm>
            <a:off x="5592096" y="5371181"/>
            <a:ext cx="391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Genome Sequencing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295A2-5BC8-376A-1BCC-BD60120C6568}"/>
              </a:ext>
            </a:extLst>
          </p:cNvPr>
          <p:cNvSpPr txBox="1"/>
          <p:nvPr/>
        </p:nvSpPr>
        <p:spPr>
          <a:xfrm>
            <a:off x="8898193" y="5371181"/>
            <a:ext cx="24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Serotyping/genotyping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9226A-E5CB-6A9A-4260-5AB58852FBEA}"/>
              </a:ext>
            </a:extLst>
          </p:cNvPr>
          <p:cNvSpPr txBox="1"/>
          <p:nvPr/>
        </p:nvSpPr>
        <p:spPr>
          <a:xfrm>
            <a:off x="899650" y="6123543"/>
            <a:ext cx="786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Microbe = Microorganism;		Prokaryotes = Bacteria &amp; Archaea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9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138"/>
            <a:ext cx="10515600" cy="560439"/>
          </a:xfrm>
        </p:spPr>
        <p:txBody>
          <a:bodyPr>
            <a:no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Microbial Genome Analysis: study one isolate at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once</a:t>
            </a:r>
            <a:endParaRPr lang="en-US" sz="3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F89926-B1C3-C41C-9D8A-2CAC24B44D1B}"/>
              </a:ext>
            </a:extLst>
          </p:cNvPr>
          <p:cNvSpPr/>
          <p:nvPr/>
        </p:nvSpPr>
        <p:spPr>
          <a:xfrm>
            <a:off x="1445340" y="1088822"/>
            <a:ext cx="2979175" cy="5604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Biological sample collection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0A2BB-A457-A3A2-DDE4-80DF7124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12" y="2092735"/>
            <a:ext cx="3502092" cy="4233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0A2AF8-89FD-4BD7-FB17-9AB4108E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4" y="1251051"/>
            <a:ext cx="2979176" cy="480015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11D249A-DC37-0999-D766-BA5A78C9F45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 flipH="1" flipV="1">
            <a:off x="3147234" y="1032275"/>
            <a:ext cx="5074982" cy="5512534"/>
          </a:xfrm>
          <a:prstGeom prst="bentConnector5">
            <a:avLst>
              <a:gd name="adj1" fmla="val -4504"/>
              <a:gd name="adj2" fmla="val 52371"/>
              <a:gd name="adj3" fmla="val 104504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BB7E7-CFF7-4979-E6F1-6EB01384839E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2928458" y="1649261"/>
            <a:ext cx="6470" cy="4434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781D58-63F0-5F5E-2091-B19BE1F67614}"/>
              </a:ext>
            </a:extLst>
          </p:cNvPr>
          <p:cNvSpPr txBox="1"/>
          <p:nvPr/>
        </p:nvSpPr>
        <p:spPr>
          <a:xfrm>
            <a:off x="8571721" y="6310014"/>
            <a:ext cx="324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  <a:hlinkClick r:id="rId4"/>
              </a:rPr>
              <a:t>10.1016/j.csbj.2021.11.028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2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C4AEE3-F8B8-DF08-1DE4-FB920A57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9" y="537395"/>
            <a:ext cx="6930155" cy="512346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D213BFE-673C-111E-C288-ED5A7BA7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730" y="169606"/>
            <a:ext cx="4443941" cy="651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4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831</Words>
  <Application>Microsoft Office PowerPoint</Application>
  <PresentationFormat>Widescreen</PresentationFormat>
  <Paragraphs>132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Microbial Genome and Microbiome Analysis</vt:lpstr>
      <vt:lpstr>PowerPoint Presentation</vt:lpstr>
      <vt:lpstr>Content</vt:lpstr>
      <vt:lpstr>TEAM TRỢ GIẢNG</vt:lpstr>
      <vt:lpstr>TEAM HẬU CẦN</vt:lpstr>
      <vt:lpstr>Some terms and concepts of Microbial Genome and Microbiome</vt:lpstr>
      <vt:lpstr>Microbial Genome Analysis: study one isolate at once</vt:lpstr>
      <vt:lpstr>Microbial Genome Analysis: study one isolate at once</vt:lpstr>
      <vt:lpstr>PowerPoint Presentation</vt:lpstr>
      <vt:lpstr>PowerPoint Presentation</vt:lpstr>
      <vt:lpstr>PowerPoint Presentation</vt:lpstr>
      <vt:lpstr>PowerPoint Presentation</vt:lpstr>
      <vt:lpstr>Methods</vt:lpstr>
      <vt:lpstr>Metagenomics/ Microbiome</vt:lpstr>
      <vt:lpstr>From Microbial Genome to Microbiome</vt:lpstr>
      <vt:lpstr>Microbiome Analysis: study of microbiota</vt:lpstr>
      <vt:lpstr>Microbial Genome vs Microbiome Analysis</vt:lpstr>
      <vt:lpstr>Shotgun Microbiome Analysis</vt:lpstr>
      <vt:lpstr>Target vs Shotgun Microbiome Analysis</vt:lpstr>
      <vt:lpstr>What we will learn from the course?</vt:lpstr>
      <vt:lpstr>Thank you for your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Microbial Genome and Microbiome (Metagenomics) Course overview</dc:title>
  <dc:creator>Lưu Phúc Lợi</dc:creator>
  <cp:lastModifiedBy>Huynh Uyen</cp:lastModifiedBy>
  <cp:revision>73</cp:revision>
  <dcterms:created xsi:type="dcterms:W3CDTF">2024-05-19T09:27:00Z</dcterms:created>
  <dcterms:modified xsi:type="dcterms:W3CDTF">2024-05-19T15:49:43Z</dcterms:modified>
</cp:coreProperties>
</file>